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56" r:id="rId3"/>
    <p:sldId id="267" r:id="rId4"/>
    <p:sldId id="257" r:id="rId5"/>
    <p:sldId id="262" r:id="rId6"/>
    <p:sldId id="263" r:id="rId7"/>
    <p:sldId id="264" r:id="rId8"/>
    <p:sldId id="265" r:id="rId9"/>
    <p:sldId id="261" r:id="rId10"/>
    <p:sldId id="260" r:id="rId11"/>
    <p:sldId id="25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5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B3BDD-B13C-4FD0-8050-B0105AB004E2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43E-8781-45C8-92B9-FF83FADCD2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13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6B8CA4-1399-432B-85EC-11EAF630BF1B}" type="slidenum">
              <a:rPr lang="it-IT" altLang="it-IT" smtClean="0"/>
              <a:pPr>
                <a:spcBef>
                  <a:spcPct val="0"/>
                </a:spcBef>
              </a:pPr>
              <a:t>1</a:t>
            </a:fld>
            <a:endParaRPr lang="it-IT" altLang="it-IT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3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31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79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86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64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58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00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74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26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10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309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64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6AF3C-5823-4EE6-8D39-46D2F07BF61F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62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ertobin.it/SLIDE%20CORSI/Definizioni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robertobin.it/SLIDE%20CORSI/Preleggi15.pdf" TargetMode="External"/><Relationship Id="rId5" Type="http://schemas.openxmlformats.org/officeDocument/2006/relationships/hyperlink" Target="http://www.robertobin.it/SLIDE%20CORSI/fonto_preleggi_consuetudine.ppt" TargetMode="External"/><Relationship Id="rId4" Type="http://schemas.openxmlformats.org/officeDocument/2006/relationships/hyperlink" Target="http://www.robertobin.it/SLIDE%20CORSI/Preleggi11.ppt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93640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…nella precedente puntata…</a:t>
            </a:r>
            <a:r>
              <a:rPr lang="it-IT" altLang="it-IT" sz="4000" dirty="0" smtClean="0"/>
              <a:t/>
            </a:r>
            <a:br>
              <a:rPr lang="it-IT" altLang="it-IT" sz="4000" dirty="0" smtClean="0"/>
            </a:br>
            <a:r>
              <a:rPr lang="it-IT" altLang="it-IT" sz="4000" dirty="0" smtClean="0"/>
              <a:t>Criterio </a:t>
            </a:r>
            <a:r>
              <a:rPr lang="it-IT" altLang="it-IT" sz="4000" dirty="0" smtClean="0"/>
              <a:t>cronologico e criterio gerarchico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557338"/>
            <a:ext cx="8785225" cy="4824412"/>
          </a:xfrm>
        </p:spPr>
        <p:txBody>
          <a:bodyPr/>
          <a:lstStyle/>
          <a:p>
            <a:pPr algn="l" eaLnBrk="1" hangingPunct="1"/>
            <a:r>
              <a:rPr lang="it-IT" altLang="it-IT" sz="1600" b="1" smtClean="0">
                <a:solidFill>
                  <a:srgbClr val="FF0000"/>
                </a:solidFill>
              </a:rPr>
              <a:t>Criterio cronologico</a:t>
            </a:r>
            <a:r>
              <a:rPr lang="it-IT" altLang="it-IT" sz="1600" smtClean="0"/>
              <a:t> = tra due norme contrastanti prevale quella più recente (l’altra è </a:t>
            </a:r>
            <a:r>
              <a:rPr lang="it-IT" altLang="it-IT" sz="1600" b="1" smtClean="0">
                <a:solidFill>
                  <a:srgbClr val="FF0000"/>
                </a:solidFill>
              </a:rPr>
              <a:t>abrogata</a:t>
            </a:r>
            <a:r>
              <a:rPr lang="it-IT" altLang="it-IT" sz="1600" smtClean="0"/>
              <a:t>) </a:t>
            </a:r>
          </a:p>
          <a:p>
            <a:pPr algn="l" eaLnBrk="1" hangingPunct="1"/>
            <a:r>
              <a:rPr lang="it-IT" altLang="it-IT" sz="1600" smtClean="0"/>
              <a:t>– </a:t>
            </a:r>
            <a:r>
              <a:rPr lang="it-IT" altLang="it-IT" sz="1600" smtClean="0">
                <a:solidFill>
                  <a:schemeClr val="hlink"/>
                </a:solidFill>
              </a:rPr>
              <a:t>effetto del </a:t>
            </a:r>
            <a:r>
              <a:rPr lang="it-IT" altLang="it-IT" sz="1600" b="1" smtClean="0">
                <a:solidFill>
                  <a:schemeClr val="hlink"/>
                </a:solidFill>
              </a:rPr>
              <a:t>decorrere del tempo</a:t>
            </a:r>
            <a:r>
              <a:rPr lang="it-IT" altLang="it-IT" sz="1600" smtClean="0"/>
              <a:t> </a:t>
            </a:r>
          </a:p>
          <a:p>
            <a:pPr algn="l" eaLnBrk="1" hangingPunct="1"/>
            <a:r>
              <a:rPr lang="it-IT" altLang="it-IT" sz="1600" smtClean="0"/>
              <a:t>– </a:t>
            </a:r>
            <a:r>
              <a:rPr lang="it-IT" altLang="it-IT" sz="1600" b="1" smtClean="0">
                <a:solidFill>
                  <a:schemeClr val="accent2"/>
                </a:solidFill>
              </a:rPr>
              <a:t>fisiologia</a:t>
            </a:r>
            <a:r>
              <a:rPr lang="it-IT" altLang="it-IT" sz="1600" smtClean="0">
                <a:solidFill>
                  <a:schemeClr val="accent2"/>
                </a:solidFill>
              </a:rPr>
              <a:t> del rinnovo “dinamico” dell’ordinamento</a:t>
            </a:r>
            <a:r>
              <a:rPr lang="it-IT" altLang="it-IT" sz="1600" smtClean="0"/>
              <a:t> – agisce sull’</a:t>
            </a:r>
            <a:r>
              <a:rPr lang="it-IT" altLang="it-IT" sz="1600" b="1" smtClean="0">
                <a:solidFill>
                  <a:srgbClr val="6600FF"/>
                </a:solidFill>
                <a:hlinkClick r:id="rId3"/>
              </a:rPr>
              <a:t>efficacia</a:t>
            </a:r>
            <a:r>
              <a:rPr lang="it-IT" altLang="it-IT" sz="1600" smtClean="0"/>
              <a:t>, delimitandola: ossia la norma abrogata non produce più nuovi effetti giuridici </a:t>
            </a:r>
          </a:p>
          <a:p>
            <a:pPr algn="l" eaLnBrk="1" hangingPunct="1"/>
            <a:r>
              <a:rPr lang="it-IT" altLang="it-IT" sz="1600" smtClean="0"/>
              <a:t>– l’abrogazione </a:t>
            </a:r>
            <a:r>
              <a:rPr lang="it-IT" altLang="it-IT" sz="1600" smtClean="0">
                <a:solidFill>
                  <a:srgbClr val="9966FF"/>
                </a:solidFill>
              </a:rPr>
              <a:t>opera </a:t>
            </a:r>
            <a:r>
              <a:rPr lang="it-IT" altLang="it-IT" sz="1600" b="1" i="1" smtClean="0">
                <a:solidFill>
                  <a:srgbClr val="9966FF"/>
                </a:solidFill>
              </a:rPr>
              <a:t>ex nunc</a:t>
            </a:r>
            <a:r>
              <a:rPr lang="it-IT" altLang="it-IT" sz="1600" b="1" i="1" smtClean="0"/>
              <a:t> </a:t>
            </a:r>
            <a:r>
              <a:rPr lang="it-IT" altLang="it-IT" sz="1600" smtClean="0"/>
              <a:t>– principio di irretroattività delle leggi (</a:t>
            </a:r>
            <a:r>
              <a:rPr lang="it-IT" altLang="it-IT" sz="1600" b="1" smtClean="0">
                <a:hlinkClick r:id="rId4"/>
              </a:rPr>
              <a:t>art. 11 “Preleggi”</a:t>
            </a:r>
            <a:r>
              <a:rPr lang="it-IT" altLang="it-IT" sz="1600" smtClean="0">
                <a:hlinkClick r:id="rId4"/>
              </a:rPr>
              <a:t>: </a:t>
            </a:r>
            <a:r>
              <a:rPr lang="it-IT" altLang="it-IT" sz="1600" smtClean="0"/>
              <a:t>la legge “abrogante opera solo per il futuro)</a:t>
            </a:r>
          </a:p>
          <a:p>
            <a:pPr algn="l" eaLnBrk="1" hangingPunct="1"/>
            <a:endParaRPr lang="it-IT" altLang="it-IT" sz="1600" smtClean="0"/>
          </a:p>
          <a:p>
            <a:pPr algn="l" eaLnBrk="1" hangingPunct="1"/>
            <a:r>
              <a:rPr lang="it-IT" altLang="it-IT" sz="1600" b="1" smtClean="0">
                <a:solidFill>
                  <a:srgbClr val="FF0000"/>
                </a:solidFill>
              </a:rPr>
              <a:t>Criterio gerarchico</a:t>
            </a:r>
            <a:r>
              <a:rPr lang="it-IT" altLang="it-IT" sz="1600" smtClean="0">
                <a:solidFill>
                  <a:srgbClr val="FF0000"/>
                </a:solidFill>
              </a:rPr>
              <a:t> </a:t>
            </a:r>
            <a:r>
              <a:rPr lang="it-IT" altLang="it-IT" sz="1600" smtClean="0"/>
              <a:t>= tra due norme contrastanti prevale quella di grado più elevato (l’altra è </a:t>
            </a:r>
            <a:r>
              <a:rPr lang="it-IT" altLang="it-IT" sz="1600" b="1" smtClean="0">
                <a:solidFill>
                  <a:srgbClr val="FF0000"/>
                </a:solidFill>
              </a:rPr>
              <a:t>annullata</a:t>
            </a:r>
            <a:r>
              <a:rPr lang="it-IT" altLang="it-IT" sz="1600" smtClean="0"/>
              <a:t>) </a:t>
            </a:r>
          </a:p>
          <a:p>
            <a:pPr algn="l" eaLnBrk="1" hangingPunct="1"/>
            <a:r>
              <a:rPr lang="it-IT" altLang="it-IT" sz="1600" smtClean="0"/>
              <a:t>– </a:t>
            </a:r>
            <a:r>
              <a:rPr lang="it-IT" altLang="it-IT" sz="1600" smtClean="0">
                <a:solidFill>
                  <a:schemeClr val="hlink"/>
                </a:solidFill>
              </a:rPr>
              <a:t>effetto della </a:t>
            </a:r>
            <a:r>
              <a:rPr lang="it-IT" altLang="it-IT" sz="1600" b="1" smtClean="0">
                <a:solidFill>
                  <a:schemeClr val="hlink"/>
                </a:solidFill>
              </a:rPr>
              <a:t>gerarchia delle fonti </a:t>
            </a:r>
          </a:p>
          <a:p>
            <a:pPr algn="l" eaLnBrk="1" hangingPunct="1"/>
            <a:r>
              <a:rPr lang="it-IT" altLang="it-IT" sz="1600" smtClean="0"/>
              <a:t>–</a:t>
            </a:r>
            <a:r>
              <a:rPr lang="it-IT" altLang="it-IT" sz="1600" smtClean="0">
                <a:solidFill>
                  <a:schemeClr val="accent2"/>
                </a:solidFill>
              </a:rPr>
              <a:t> </a:t>
            </a:r>
            <a:r>
              <a:rPr lang="it-IT" altLang="it-IT" sz="1600" b="1" smtClean="0">
                <a:solidFill>
                  <a:schemeClr val="accent2"/>
                </a:solidFill>
              </a:rPr>
              <a:t>patologia</a:t>
            </a:r>
            <a:r>
              <a:rPr lang="it-IT" altLang="it-IT" sz="1600" smtClean="0">
                <a:solidFill>
                  <a:schemeClr val="accent2"/>
                </a:solidFill>
              </a:rPr>
              <a:t> nella “statica” dell’ordinamento</a:t>
            </a:r>
            <a:r>
              <a:rPr lang="it-IT" altLang="it-IT" sz="1600" smtClean="0"/>
              <a:t> – agisce sulla </a:t>
            </a:r>
            <a:r>
              <a:rPr lang="it-IT" altLang="it-IT" sz="1600" b="1" smtClean="0">
                <a:solidFill>
                  <a:srgbClr val="6600FF"/>
                </a:solidFill>
                <a:hlinkClick r:id="rId3"/>
              </a:rPr>
              <a:t>validità</a:t>
            </a:r>
            <a:r>
              <a:rPr lang="it-IT" altLang="it-IT" sz="1600" smtClean="0"/>
              <a:t>, ripristinando l’ordine: ossia gli effetti prodotti dalla norma invalida vanno rimossi </a:t>
            </a:r>
          </a:p>
          <a:p>
            <a:pPr algn="l" eaLnBrk="1" hangingPunct="1"/>
            <a:r>
              <a:rPr lang="it-IT" altLang="it-IT" sz="1600" smtClean="0"/>
              <a:t>– l’annullamento </a:t>
            </a:r>
            <a:r>
              <a:rPr lang="it-IT" altLang="it-IT" sz="1600" smtClean="0">
                <a:solidFill>
                  <a:srgbClr val="9966FF"/>
                </a:solidFill>
              </a:rPr>
              <a:t>opera </a:t>
            </a:r>
            <a:r>
              <a:rPr lang="it-IT" altLang="it-IT" sz="1600" b="1" i="1" smtClean="0">
                <a:solidFill>
                  <a:srgbClr val="9966FF"/>
                </a:solidFill>
              </a:rPr>
              <a:t>ex tunc </a:t>
            </a:r>
            <a:r>
              <a:rPr lang="it-IT" altLang="it-IT" sz="1600" i="1" smtClean="0"/>
              <a:t>– </a:t>
            </a:r>
            <a:r>
              <a:rPr lang="it-IT" altLang="it-IT" sz="1600" smtClean="0"/>
              <a:t>(artt. </a:t>
            </a:r>
            <a:r>
              <a:rPr lang="it-IT" altLang="it-IT" sz="1600" b="1" smtClean="0">
                <a:hlinkClick r:id="rId5"/>
              </a:rPr>
              <a:t>1</a:t>
            </a:r>
            <a:r>
              <a:rPr lang="it-IT" altLang="it-IT" sz="1600" b="1" smtClean="0"/>
              <a:t> </a:t>
            </a:r>
            <a:r>
              <a:rPr lang="it-IT" altLang="it-IT" sz="1600" smtClean="0"/>
              <a:t>e </a:t>
            </a:r>
            <a:r>
              <a:rPr lang="it-IT" altLang="it-IT" sz="1600" b="1" smtClean="0">
                <a:hlinkClick r:id="rId6"/>
              </a:rPr>
              <a:t>4</a:t>
            </a:r>
            <a:r>
              <a:rPr lang="it-IT" altLang="it-IT" sz="1600" smtClean="0"/>
              <a:t> delle “Preleggi”: le fonti sono disposte secondo una scala gerarchica, quelle inferiori non possono contrastare con quelle superiori)</a:t>
            </a:r>
          </a:p>
          <a:p>
            <a:pPr algn="l" eaLnBrk="1" hangingPunct="1"/>
            <a:endParaRPr lang="it-IT" altLang="it-IT" sz="1600" smtClean="0"/>
          </a:p>
          <a:p>
            <a:pPr algn="l" eaLnBrk="1" hangingPunct="1"/>
            <a:r>
              <a:rPr lang="it-IT" altLang="it-IT" sz="1200" smtClean="0"/>
              <a:t>PS – Si consiglia di leggere la spiegazione di cosa siano le “Preleggi” nella apposita finestra del Manuale</a:t>
            </a:r>
          </a:p>
        </p:txBody>
      </p:sp>
    </p:spTree>
    <p:extLst>
      <p:ext uri="{BB962C8B-B14F-4D97-AF65-F5344CB8AC3E}">
        <p14:creationId xmlns:p14="http://schemas.microsoft.com/office/powerpoint/2010/main" val="1957552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764705"/>
            <a:ext cx="741682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ABROGAZIONE IMPLICITA</a:t>
            </a:r>
          </a:p>
          <a:p>
            <a:endParaRPr lang="it-IT" sz="2800" dirty="0" smtClean="0"/>
          </a:p>
          <a:p>
            <a:r>
              <a:rPr lang="it-IT" sz="2800" dirty="0" smtClean="0"/>
              <a:t>Corte cost., </a:t>
            </a:r>
            <a:r>
              <a:rPr lang="it-IT" sz="2800" dirty="0" err="1" smtClean="0"/>
              <a:t>sent</a:t>
            </a:r>
            <a:r>
              <a:rPr lang="it-IT" sz="2800" dirty="0" smtClean="0"/>
              <a:t>. 357/1993</a:t>
            </a:r>
            <a:endParaRPr lang="it-IT" sz="2800" dirty="0"/>
          </a:p>
          <a:p>
            <a:endParaRPr lang="it-IT" sz="2800" dirty="0" smtClean="0"/>
          </a:p>
          <a:p>
            <a:endParaRPr lang="it-IT" sz="2800" dirty="0"/>
          </a:p>
          <a:p>
            <a:r>
              <a:rPr lang="it-IT" sz="2800" dirty="0" smtClean="0"/>
              <a:t>Pertanto </a:t>
            </a:r>
            <a:r>
              <a:rPr lang="it-IT" sz="2800" dirty="0"/>
              <a:t>l'incompatibilità di detta previsione con la </a:t>
            </a:r>
            <a:r>
              <a:rPr lang="it-IT" sz="2800" dirty="0">
                <a:solidFill>
                  <a:srgbClr val="FF0000"/>
                </a:solidFill>
              </a:rPr>
              <a:t>nuova riforma </a:t>
            </a:r>
            <a:r>
              <a:rPr lang="it-IT" sz="2800" dirty="0"/>
              <a:t>(posteriore di un giorno alla norma impugnata) consente di ritenere che la prima, relativamente agli anni successivi al 1993, sia stata </a:t>
            </a:r>
            <a:r>
              <a:rPr lang="it-IT" sz="2800" dirty="0">
                <a:solidFill>
                  <a:srgbClr val="FF0000"/>
                </a:solidFill>
              </a:rPr>
              <a:t>implicitamente abrogata</a:t>
            </a:r>
            <a:r>
              <a:rPr lang="it-IT" sz="2800" dirty="0"/>
              <a:t> dalla seconda, così superandosi le censure riferite alla parte della disposizione riguardante tali anni.</a:t>
            </a:r>
          </a:p>
          <a:p>
            <a:r>
              <a:rPr lang="it-IT" sz="2800" dirty="0" smtClean="0"/>
              <a:t>						[</a:t>
            </a:r>
            <a:r>
              <a:rPr lang="it-IT" sz="2800" dirty="0" smtClean="0">
                <a:hlinkClick r:id="rId2" action="ppaction://hlinksldjump"/>
              </a:rPr>
              <a:t>segue</a:t>
            </a:r>
            <a:r>
              <a:rPr lang="it-IT" sz="2800" dirty="0" smtClean="0"/>
              <a:t>]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18024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504" y="404664"/>
            <a:ext cx="90364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dirty="0" smtClean="0">
                <a:hlinkClick r:id="rId2" action="ppaction://hlinksldjump"/>
              </a:rPr>
              <a:t>Cassazione </a:t>
            </a:r>
            <a:r>
              <a:rPr lang="it-IT" dirty="0"/>
              <a:t>civile  sez. lav. </a:t>
            </a:r>
            <a:r>
              <a:rPr lang="it-IT" dirty="0" smtClean="0"/>
              <a:t>,  </a:t>
            </a:r>
            <a:r>
              <a:rPr lang="it-IT" dirty="0" err="1" smtClean="0"/>
              <a:t>sent</a:t>
            </a:r>
            <a:r>
              <a:rPr lang="it-IT" dirty="0" smtClean="0"/>
              <a:t>. 24/09/2013, n.</a:t>
            </a:r>
            <a:r>
              <a:rPr lang="it-IT" b="1" dirty="0" smtClean="0"/>
              <a:t> </a:t>
            </a:r>
            <a:r>
              <a:rPr lang="it-IT" dirty="0" smtClean="0"/>
              <a:t>21814</a:t>
            </a:r>
            <a:endParaRPr lang="it-IT" dirty="0"/>
          </a:p>
          <a:p>
            <a:pPr fontAlgn="base"/>
            <a:r>
              <a:rPr lang="it-IT" dirty="0"/>
              <a:t> </a:t>
            </a:r>
          </a:p>
          <a:p>
            <a:r>
              <a:rPr lang="it-IT" dirty="0"/>
              <a:t> La questione fondamentale posta a base del ricorso è se il giudice abbia correttamente applicato la L. </a:t>
            </a:r>
            <a:r>
              <a:rPr lang="it-IT" dirty="0" smtClean="0"/>
              <a:t>n…, </a:t>
            </a:r>
            <a:r>
              <a:rPr lang="it-IT" dirty="0"/>
              <a:t>o se la norma in questione </a:t>
            </a:r>
            <a:r>
              <a:rPr lang="it-IT" dirty="0">
                <a:solidFill>
                  <a:srgbClr val="FF0000"/>
                </a:solidFill>
              </a:rPr>
              <a:t>debba ritenersi abrogata </a:t>
            </a:r>
            <a:r>
              <a:rPr lang="it-IT" dirty="0"/>
              <a:t>per l'intervento del D.P.R. </a:t>
            </a:r>
            <a:r>
              <a:rPr lang="it-IT" dirty="0" smtClean="0"/>
              <a:t>n…. </a:t>
            </a:r>
            <a:r>
              <a:rPr lang="it-IT" dirty="0"/>
              <a:t>Fiat sostiene che tale </a:t>
            </a:r>
            <a:r>
              <a:rPr lang="it-IT" dirty="0" smtClean="0"/>
              <a:t>decreto… avrebbe </a:t>
            </a:r>
            <a:r>
              <a:rPr lang="it-IT" dirty="0"/>
              <a:t>delegificato il procedimento amministrativo di autorizzazione e concessione della CIGS e, quindi, tutti i suoi momenti od atti coordinati e collegati in serie (frase preparatoria, introduttiva, di istruzione e di decisione), con 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abrogazione implicita</a:t>
            </a:r>
            <a:r>
              <a:rPr lang="it-IT" dirty="0"/>
              <a:t> di tutte le disposizioni già vigenti.</a:t>
            </a:r>
          </a:p>
          <a:p>
            <a:r>
              <a:rPr lang="it-IT" dirty="0"/>
              <a:t>…</a:t>
            </a:r>
          </a:p>
          <a:p>
            <a:r>
              <a:rPr lang="it-IT" dirty="0" smtClean="0"/>
              <a:t>8</a:t>
            </a:r>
            <a:r>
              <a:rPr lang="it-IT" dirty="0"/>
              <a:t>.- I rapporti tra le due fonti sono stati definiti dalla giurisprudenza di questa Corte nel senso che la disciplina del D.P.R. n. 218 non abroga la L. n. 223 del 1991 e lascia, quindi, intatti gli oneri di comunicazione fissati dall'art. 1 di quest'ultima. Il D.P.R. n. 218 </a:t>
            </a:r>
            <a:r>
              <a:rPr lang="it-IT" dirty="0">
                <a:solidFill>
                  <a:srgbClr val="FF0000"/>
                </a:solidFill>
              </a:rPr>
              <a:t>non incide</a:t>
            </a:r>
            <a:r>
              <a:rPr lang="it-IT" dirty="0"/>
              <a:t>, infatti, sulle disposizioni del combinato disposto della L. </a:t>
            </a:r>
            <a:r>
              <a:rPr lang="it-IT" dirty="0" smtClean="0"/>
              <a:t>… </a:t>
            </a:r>
            <a:r>
              <a:rPr lang="it-IT" dirty="0"/>
              <a:t>riguardanti l'obbligo datoriale di comunicare in avvio della procedura per l'integrazione salariale alle organizzazioni sindacali i criteri di individuazione dei lavoratori da sospendere nonché le modalità di rotazione poste da tali disposizioni in capo dell'imprenditore - atteso che la disciplina da esso fissata attiene alla fase propriamente amministrativa del procedimento di concessione della integrazione salariale (</a:t>
            </a:r>
            <a:r>
              <a:rPr lang="it-IT" dirty="0" err="1"/>
              <a:t>Cass</a:t>
            </a:r>
            <a:r>
              <a:rPr lang="it-IT" dirty="0"/>
              <a:t>. 28.11.08 n. 28464).</a:t>
            </a:r>
          </a:p>
          <a:p>
            <a:r>
              <a:rPr lang="it-IT" dirty="0"/>
              <a:t>…Tale disposizione tutela, nella gestione della cassa integrazione, i diritti dei singoli lavoratori e le prerogative delle </a:t>
            </a:r>
            <a:r>
              <a:rPr lang="it-IT" dirty="0" err="1"/>
              <a:t>Oo.Ss</a:t>
            </a:r>
            <a:r>
              <a:rPr lang="it-IT" dirty="0"/>
              <a:t>., anche dopo l'entrata in vigore della disciplina del D.P.R. 10 giugno 2000, n. 218, la quale </a:t>
            </a:r>
            <a:r>
              <a:rPr lang="it-IT" dirty="0">
                <a:solidFill>
                  <a:srgbClr val="FF0000"/>
                </a:solidFill>
              </a:rPr>
              <a:t>non abroga o modifica </a:t>
            </a:r>
            <a:r>
              <a:rPr lang="it-IT" dirty="0"/>
              <a:t>le suddette disposizioni ma solo regola diversamente il procedimento amministrativo, di rilevanza pubblica, di concessione di integrazione salariale.</a:t>
            </a:r>
          </a:p>
        </p:txBody>
      </p:sp>
    </p:spTree>
    <p:extLst>
      <p:ext uri="{BB962C8B-B14F-4D97-AF65-F5344CB8AC3E}">
        <p14:creationId xmlns:p14="http://schemas.microsoft.com/office/powerpoint/2010/main" val="403273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131840" y="2564904"/>
            <a:ext cx="3888432" cy="50405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635896" y="3068960"/>
            <a:ext cx="2664296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763688" y="4293096"/>
            <a:ext cx="3744416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848872" cy="5760640"/>
          </a:xfrm>
        </p:spPr>
        <p:txBody>
          <a:bodyPr>
            <a:normAutofit/>
          </a:bodyPr>
          <a:lstStyle/>
          <a:p>
            <a:r>
              <a:rPr lang="it-IT" dirty="0" smtClean="0"/>
              <a:t>Art. 15 “Preleggi” - </a:t>
            </a:r>
            <a:r>
              <a:rPr lang="it-IT" i="1" dirty="0" smtClean="0"/>
              <a:t>Abrogazione delle leggi</a:t>
            </a:r>
          </a:p>
          <a:p>
            <a:pPr algn="l"/>
            <a:endParaRPr lang="it-IT" dirty="0" smtClean="0"/>
          </a:p>
          <a:p>
            <a:pPr algn="l"/>
            <a:r>
              <a:rPr lang="it-IT" dirty="0" smtClean="0"/>
              <a:t>Le leggi </a:t>
            </a:r>
            <a:r>
              <a:rPr lang="it-IT" i="1" dirty="0" smtClean="0"/>
              <a:t>non</a:t>
            </a:r>
            <a:r>
              <a:rPr lang="it-IT" dirty="0" smtClean="0"/>
              <a:t> sono abrogate che da leggi </a:t>
            </a:r>
          </a:p>
          <a:p>
            <a:pPr algn="l"/>
            <a:r>
              <a:rPr lang="it-IT" dirty="0" smtClean="0"/>
              <a:t>posteriori per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dichiarazione espressa </a:t>
            </a:r>
            <a:r>
              <a:rPr lang="it-IT" dirty="0" smtClean="0"/>
              <a:t>del </a:t>
            </a:r>
          </a:p>
          <a:p>
            <a:pPr algn="l"/>
            <a:r>
              <a:rPr lang="it-IT" dirty="0" smtClean="0"/>
              <a:t>legislatore, o per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incompatibilità</a:t>
            </a:r>
            <a:r>
              <a:rPr lang="it-IT" dirty="0" smtClean="0"/>
              <a:t> tra le nuove </a:t>
            </a:r>
          </a:p>
          <a:p>
            <a:pPr algn="l"/>
            <a:r>
              <a:rPr lang="it-IT" dirty="0" smtClean="0"/>
              <a:t>disposizioni e le precedenti o perché la nuova </a:t>
            </a:r>
          </a:p>
          <a:p>
            <a:pPr algn="l"/>
            <a:r>
              <a:rPr lang="it-IT" dirty="0" smtClean="0"/>
              <a:t>legge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 l'intera materia </a:t>
            </a:r>
            <a:r>
              <a:rPr lang="it-IT" dirty="0" smtClean="0"/>
              <a:t>già regolata </a:t>
            </a:r>
          </a:p>
          <a:p>
            <a:pPr algn="l"/>
            <a:r>
              <a:rPr lang="it-IT" dirty="0" smtClean="0"/>
              <a:t>dalla legge anteriore.</a:t>
            </a:r>
            <a:endParaRPr lang="it-IT" dirty="0"/>
          </a:p>
        </p:txBody>
      </p:sp>
      <p:sp>
        <p:nvSpPr>
          <p:cNvPr id="8" name="Fumetto 1 7"/>
          <p:cNvSpPr/>
          <p:nvPr/>
        </p:nvSpPr>
        <p:spPr>
          <a:xfrm>
            <a:off x="7668344" y="1484784"/>
            <a:ext cx="1584176" cy="864096"/>
          </a:xfrm>
          <a:prstGeom prst="wedgeRectCallout">
            <a:avLst>
              <a:gd name="adj1" fmla="val -104067"/>
              <a:gd name="adj2" fmla="val 7862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A95221"/>
                </a:solidFill>
              </a:rPr>
              <a:t>Abrogazione espressa</a:t>
            </a:r>
            <a:endParaRPr lang="it-IT" b="1" dirty="0">
              <a:solidFill>
                <a:srgbClr val="A95221"/>
              </a:solidFill>
            </a:endParaRPr>
          </a:p>
        </p:txBody>
      </p:sp>
      <p:sp>
        <p:nvSpPr>
          <p:cNvPr id="9" name="Fumetto 1 8"/>
          <p:cNvSpPr/>
          <p:nvPr/>
        </p:nvSpPr>
        <p:spPr>
          <a:xfrm>
            <a:off x="8351912" y="3212976"/>
            <a:ext cx="1584176" cy="864096"/>
          </a:xfrm>
          <a:prstGeom prst="wedgeRectCallout">
            <a:avLst>
              <a:gd name="adj1" fmla="val -184052"/>
              <a:gd name="adj2" fmla="val -3022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A95221"/>
                </a:solidFill>
              </a:rPr>
              <a:t>Abrogazione tacita</a:t>
            </a:r>
            <a:endParaRPr lang="it-IT" b="1" dirty="0">
              <a:solidFill>
                <a:srgbClr val="A95221"/>
              </a:solidFill>
            </a:endParaRPr>
          </a:p>
        </p:txBody>
      </p:sp>
      <p:sp>
        <p:nvSpPr>
          <p:cNvPr id="10" name="Fumetto 1 9"/>
          <p:cNvSpPr/>
          <p:nvPr/>
        </p:nvSpPr>
        <p:spPr>
          <a:xfrm>
            <a:off x="7559824" y="4869160"/>
            <a:ext cx="1584176" cy="864096"/>
          </a:xfrm>
          <a:prstGeom prst="wedgeRectCallout">
            <a:avLst>
              <a:gd name="adj1" fmla="val -190649"/>
              <a:gd name="adj2" fmla="val -7859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A95221"/>
                </a:solidFill>
              </a:rPr>
              <a:t>Abrogazione implicita</a:t>
            </a:r>
            <a:endParaRPr lang="it-IT" b="1" dirty="0">
              <a:solidFill>
                <a:srgbClr val="A952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2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Referendum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1484784"/>
            <a:ext cx="777686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Art. 75 </a:t>
            </a:r>
            <a:r>
              <a:rPr lang="it-IT" sz="3200" dirty="0" err="1" smtClean="0"/>
              <a:t>Cost</a:t>
            </a:r>
            <a:r>
              <a:rPr lang="it-IT" sz="3200" dirty="0" smtClean="0"/>
              <a:t>. - È </a:t>
            </a:r>
            <a:r>
              <a:rPr lang="it-IT" sz="3200" dirty="0"/>
              <a:t>indetto referendum popolare per deliberare l'abrogazione, totale o parziale, di una legge o di un atto avente valore di legge, quando lo richiedono cinquecentomila elettori o cinque Consigli regionali</a:t>
            </a:r>
            <a:r>
              <a:rPr lang="it-IT" sz="3200" dirty="0" smtClean="0"/>
              <a:t>.</a:t>
            </a:r>
          </a:p>
          <a:p>
            <a:r>
              <a:rPr lang="it-IT" sz="3200" dirty="0" smtClean="0"/>
              <a:t>…</a:t>
            </a:r>
            <a:endParaRPr lang="it-IT" sz="3200" dirty="0"/>
          </a:p>
          <a:p>
            <a:pPr fontAlgn="base"/>
            <a:r>
              <a:rPr lang="it-IT" sz="3200" dirty="0" smtClean="0"/>
              <a:t>La </a:t>
            </a:r>
            <a:r>
              <a:rPr lang="it-IT" sz="3200" dirty="0"/>
              <a:t>legge determina le modalità di attuazione </a:t>
            </a:r>
            <a:r>
              <a:rPr lang="it-IT" sz="3200"/>
              <a:t>del </a:t>
            </a:r>
            <a:r>
              <a:rPr lang="it-IT" sz="3200" smtClean="0"/>
              <a:t>referendum (L. </a:t>
            </a:r>
            <a:r>
              <a:rPr lang="it-IT" sz="3200" dirty="0" smtClean="0"/>
              <a:t>352/1970).</a:t>
            </a:r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451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Chi compie l’abrogazione?</a:t>
            </a:r>
            <a:endParaRPr lang="it-IT" dirty="0"/>
          </a:p>
        </p:txBody>
      </p:sp>
      <p:sp>
        <p:nvSpPr>
          <p:cNvPr id="4" name="Rettangolo arrotondato 3"/>
          <p:cNvSpPr/>
          <p:nvPr/>
        </p:nvSpPr>
        <p:spPr>
          <a:xfrm>
            <a:off x="683568" y="3573016"/>
            <a:ext cx="1872208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ABROGAZIONE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Parentesi graffa aperta 5"/>
          <p:cNvSpPr/>
          <p:nvPr/>
        </p:nvSpPr>
        <p:spPr>
          <a:xfrm>
            <a:off x="2843422" y="2924944"/>
            <a:ext cx="216024" cy="22322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3203848" y="2492896"/>
            <a:ext cx="1273791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 action="ppaction://hlinksldjump"/>
              </a:rPr>
              <a:t>ESPRESSA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228026" y="3742995"/>
            <a:ext cx="1273791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hlinkClick r:id="rId3" action="ppaction://hlinksldjump"/>
              </a:rPr>
              <a:t>TACITA</a:t>
            </a:r>
            <a:endParaRPr lang="it-IT" b="1" dirty="0"/>
          </a:p>
        </p:txBody>
      </p:sp>
      <p:sp>
        <p:nvSpPr>
          <p:cNvPr id="14" name="Rettangolo arrotondato 13"/>
          <p:cNvSpPr/>
          <p:nvPr/>
        </p:nvSpPr>
        <p:spPr>
          <a:xfrm>
            <a:off x="3228026" y="4869160"/>
            <a:ext cx="1273791" cy="64807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hlinkClick r:id="rId4" action="ppaction://hlinksldjump"/>
              </a:rPr>
              <a:t>IMPLICITA</a:t>
            </a:r>
            <a:endParaRPr lang="it-IT" b="1" dirty="0"/>
          </a:p>
        </p:txBody>
      </p:sp>
      <p:sp>
        <p:nvSpPr>
          <p:cNvPr id="15" name="Parentesi graffa chiusa 14"/>
          <p:cNvSpPr/>
          <p:nvPr/>
        </p:nvSpPr>
        <p:spPr>
          <a:xfrm>
            <a:off x="4788024" y="3742995"/>
            <a:ext cx="216024" cy="15582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umetto 3 15"/>
          <p:cNvSpPr/>
          <p:nvPr/>
        </p:nvSpPr>
        <p:spPr>
          <a:xfrm>
            <a:off x="5868144" y="1916832"/>
            <a:ext cx="3528392" cy="1656184"/>
          </a:xfrm>
          <a:prstGeom prst="wedgeEllipseCallout">
            <a:avLst>
              <a:gd name="adj1" fmla="val -87220"/>
              <a:gd name="adj2" fmla="val 133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Opera del </a:t>
            </a:r>
            <a:r>
              <a:rPr lang="it-IT" b="1" dirty="0" smtClean="0">
                <a:solidFill>
                  <a:srgbClr val="FF0000"/>
                </a:solidFill>
              </a:rPr>
              <a:t>Legislatore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– ha effetti </a:t>
            </a:r>
            <a:r>
              <a:rPr lang="it-IT" b="1" i="1" dirty="0" smtClean="0">
                <a:solidFill>
                  <a:srgbClr val="FF0000"/>
                </a:solidFill>
              </a:rPr>
              <a:t>erga </a:t>
            </a:r>
            <a:r>
              <a:rPr lang="it-IT" b="1" i="1" dirty="0" err="1" smtClean="0">
                <a:solidFill>
                  <a:srgbClr val="FF0000"/>
                </a:solidFill>
              </a:rPr>
              <a:t>omnes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7" name="Segnaposto contenuto 16"/>
          <p:cNvSpPr>
            <a:spLocks noGrp="1"/>
          </p:cNvSpPr>
          <p:nvPr>
            <p:ph idx="1"/>
          </p:nvPr>
        </p:nvSpPr>
        <p:spPr>
          <a:xfrm>
            <a:off x="6084169" y="3742995"/>
            <a:ext cx="3312368" cy="1724095"/>
          </a:xfrm>
          <a:prstGeom prst="wedgeEllipseCallout">
            <a:avLst>
              <a:gd name="adj1" fmla="val -81755"/>
              <a:gd name="adj2" fmla="val -5296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Opera del </a:t>
            </a:r>
            <a:r>
              <a:rPr lang="it-IT" sz="1800" b="1" dirty="0" smtClean="0">
                <a:solidFill>
                  <a:srgbClr val="FF0000"/>
                </a:solidFill>
              </a:rPr>
              <a:t>Giudice </a:t>
            </a: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</a:p>
          <a:p>
            <a:pPr marL="0" indent="0" algn="ctr">
              <a:buNone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ha effetti </a:t>
            </a:r>
            <a:r>
              <a:rPr lang="it-IT" sz="1800" b="1" i="1" dirty="0" smtClean="0">
                <a:solidFill>
                  <a:srgbClr val="FF0000"/>
                </a:solidFill>
              </a:rPr>
              <a:t>inter </a:t>
            </a:r>
            <a:r>
              <a:rPr lang="it-IT" sz="1800" b="1" i="1" dirty="0" err="1" smtClean="0">
                <a:solidFill>
                  <a:srgbClr val="FF0000"/>
                </a:solidFill>
              </a:rPr>
              <a:t>partes</a:t>
            </a:r>
            <a:endParaRPr lang="it-IT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54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27584" y="1052736"/>
            <a:ext cx="74168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sz="2000" b="1" dirty="0"/>
              <a:t>LEGGE 14 gennaio 2013, n. 8</a:t>
            </a:r>
          </a:p>
          <a:p>
            <a:r>
              <a:rPr lang="it-IT" sz="2000" dirty="0"/>
              <a:t>Nuove disposizioni in materia di utilizzo dei termini «cuoio», «pelle» e «pelliccia» e di quelli da essi derivanti o loro sinonimi. (13G00029) </a:t>
            </a:r>
            <a:r>
              <a:rPr lang="it-IT" sz="2000" i="1" dirty="0"/>
              <a:t>(GU n.25 del 30-1-2013 </a:t>
            </a:r>
            <a:r>
              <a:rPr lang="it-IT" sz="2000" i="1" dirty="0" smtClean="0"/>
              <a:t>)</a:t>
            </a:r>
          </a:p>
          <a:p>
            <a:r>
              <a:rPr lang="it-IT" sz="2000" i="1" dirty="0" smtClean="0"/>
              <a:t>….</a:t>
            </a:r>
          </a:p>
          <a:p>
            <a:r>
              <a:rPr lang="it-IT" sz="2000" dirty="0" smtClean="0"/>
              <a:t>Art. 5  </a:t>
            </a:r>
          </a:p>
          <a:p>
            <a:pPr marL="342900" indent="-342900">
              <a:buAutoNum type="arabicPeriod"/>
            </a:pPr>
            <a:r>
              <a:rPr lang="it-IT" sz="2000" dirty="0" smtClean="0">
                <a:solidFill>
                  <a:srgbClr val="C00000"/>
                </a:solidFill>
              </a:rPr>
              <a:t>La legge 16 dicembre 1966, n. 1112, è abrogata</a:t>
            </a:r>
            <a:r>
              <a:rPr lang="it-IT" sz="2000" dirty="0" smtClean="0"/>
              <a:t>. </a:t>
            </a:r>
          </a:p>
          <a:p>
            <a:endParaRPr lang="it-IT" sz="2000" dirty="0" smtClean="0"/>
          </a:p>
          <a:p>
            <a:r>
              <a:rPr lang="it-IT" sz="2000" dirty="0" smtClean="0"/>
              <a:t>2. Dall'attuazione della presente legge non devono derivare nuovi o maggiori oneri a carico del bilancio dello Stato. La presente legge, munita del sigillo dello Stato, sarà inserita nella Raccolta ufficiale degli atti normativi della Repubblica italiana. E' fatto obbligo a chiunque spetti di osservarla e di farla osservare come legge dello Stato. </a:t>
            </a:r>
          </a:p>
          <a:p>
            <a:endParaRPr lang="it-IT" sz="2000" dirty="0"/>
          </a:p>
          <a:p>
            <a:r>
              <a:rPr lang="it-IT" sz="2000" dirty="0" smtClean="0"/>
              <a:t>Data a Roma, addì 14 gennaio 2013 </a:t>
            </a:r>
          </a:p>
          <a:p>
            <a:endParaRPr lang="it-IT" sz="2000" dirty="0"/>
          </a:p>
          <a:p>
            <a:r>
              <a:rPr lang="it-IT" sz="2000" dirty="0" smtClean="0"/>
              <a:t>NAPOLITANO					</a:t>
            </a:r>
            <a:r>
              <a:rPr lang="it-IT" sz="2000" dirty="0" smtClean="0">
                <a:hlinkClick r:id="rId2" action="ppaction://hlinksldjump"/>
              </a:rPr>
              <a:t>[segue]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603986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712968" cy="6336704"/>
          </a:xfrm>
        </p:spPr>
        <p:txBody>
          <a:bodyPr>
            <a:normAutofit fontScale="32500" lnSpcReduction="20000"/>
          </a:bodyPr>
          <a:lstStyle/>
          <a:p>
            <a:pPr fontAlgn="base"/>
            <a:r>
              <a:rPr lang="it-IT" sz="4000" b="1" dirty="0" smtClean="0">
                <a:solidFill>
                  <a:schemeClr val="tx2"/>
                </a:solidFill>
              </a:rPr>
              <a:t>DECRETO LEGISLATIVO 14 marzo 2013, n. 33 - </a:t>
            </a:r>
            <a:r>
              <a:rPr lang="it-IT" sz="4000" dirty="0" smtClean="0">
                <a:solidFill>
                  <a:schemeClr val="tx2"/>
                </a:solidFill>
              </a:rPr>
              <a:t>Riordino della disciplina riguardante gli obblighi di pubblicità, trasparenza e diffusione di informazioni da parte delle pubbliche amministrazioni.  -</a:t>
            </a:r>
          </a:p>
          <a:p>
            <a:pPr algn="l"/>
            <a:r>
              <a:rPr lang="it-IT" sz="4000" dirty="0" smtClean="0">
                <a:solidFill>
                  <a:schemeClr val="tx2"/>
                </a:solidFill>
              </a:rPr>
              <a:t>  </a:t>
            </a:r>
            <a:endParaRPr lang="it-IT" sz="4000" dirty="0">
              <a:solidFill>
                <a:schemeClr val="tx2"/>
              </a:solidFill>
            </a:endParaRP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</a:t>
            </a:r>
            <a:r>
              <a:rPr lang="it-IT" sz="4900" dirty="0" smtClean="0">
                <a:solidFill>
                  <a:schemeClr val="tx1"/>
                </a:solidFill>
              </a:rPr>
              <a:t> Art. 53 - </a:t>
            </a:r>
            <a:r>
              <a:rPr lang="it-IT" sz="4900" dirty="0">
                <a:solidFill>
                  <a:schemeClr val="tx1"/>
                </a:solidFill>
              </a:rPr>
              <a:t>Abrogazione espressa di norme primarie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1. Dalla data di  entrata  in  vigore  del  presente  decreto  </a:t>
            </a:r>
            <a:r>
              <a:rPr lang="it-IT" sz="4900" dirty="0" smtClean="0">
                <a:solidFill>
                  <a:schemeClr val="tx1"/>
                </a:solidFill>
              </a:rPr>
              <a:t>sono  </a:t>
            </a:r>
            <a:r>
              <a:rPr lang="it-IT" sz="4900" dirty="0">
                <a:solidFill>
                  <a:schemeClr val="tx1"/>
                </a:solidFill>
              </a:rPr>
              <a:t>abrogate le seguenti disposizioni: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a) articolo 26, comma 1, della legge 7 agosto 1990, n. 241;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b) articolo 1, comma 127, della legge 23 dicembre 1996, n.  662,  </a:t>
            </a:r>
            <a:r>
              <a:rPr lang="it-IT" sz="4900" dirty="0" smtClean="0">
                <a:solidFill>
                  <a:schemeClr val="tx1"/>
                </a:solidFill>
              </a:rPr>
              <a:t>e  </a:t>
            </a:r>
            <a:r>
              <a:rPr lang="it-IT" sz="4900" dirty="0">
                <a:solidFill>
                  <a:schemeClr val="tx1"/>
                </a:solidFill>
              </a:rPr>
              <a:t>successive modificazioni;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c) articolo 41-bis del decreto legislativo 18 agosto 2000, n. 267;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d) articoli 40-bis, comma 4, del decreto legislativo 30 marzo 2001</a:t>
            </a:r>
            <a:r>
              <a:rPr lang="it-IT" sz="4900" dirty="0" smtClean="0">
                <a:solidFill>
                  <a:schemeClr val="tx1"/>
                </a:solidFill>
              </a:rPr>
              <a:t>,  </a:t>
            </a:r>
            <a:r>
              <a:rPr lang="it-IT" sz="4900" dirty="0">
                <a:solidFill>
                  <a:schemeClr val="tx1"/>
                </a:solidFill>
              </a:rPr>
              <a:t>n. 165, e successive modificazioni;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e) articolo 19, comma 3-bis,  del  decreto  legislativo  30  </a:t>
            </a:r>
            <a:r>
              <a:rPr lang="it-IT" sz="4900" dirty="0" smtClean="0">
                <a:solidFill>
                  <a:schemeClr val="tx1"/>
                </a:solidFill>
              </a:rPr>
              <a:t>giugno  </a:t>
            </a:r>
            <a:r>
              <a:rPr lang="it-IT" sz="4900" dirty="0">
                <a:solidFill>
                  <a:schemeClr val="tx1"/>
                </a:solidFill>
              </a:rPr>
              <a:t>2003, n. 196;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f) articolo 57 del decreto legislativo  7  marzo  2005,  n.  82,  </a:t>
            </a:r>
            <a:r>
              <a:rPr lang="it-IT" sz="4900" dirty="0" smtClean="0">
                <a:solidFill>
                  <a:schemeClr val="tx1"/>
                </a:solidFill>
              </a:rPr>
              <a:t>e  </a:t>
            </a:r>
            <a:r>
              <a:rPr lang="it-IT" sz="4900" dirty="0">
                <a:solidFill>
                  <a:schemeClr val="tx1"/>
                </a:solidFill>
              </a:rPr>
              <a:t>successive modificazioni;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g) articolo 3, comma 18, della legge 24 dicembre 2007, n. 244;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h) articolo 21, comma 1, art. 23, commi 1, 2 e 5,  della  legge  </a:t>
            </a:r>
            <a:r>
              <a:rPr lang="it-IT" sz="4900" dirty="0" smtClean="0">
                <a:solidFill>
                  <a:schemeClr val="tx1"/>
                </a:solidFill>
              </a:rPr>
              <a:t>18  </a:t>
            </a:r>
            <a:r>
              <a:rPr lang="it-IT" sz="4900" dirty="0">
                <a:solidFill>
                  <a:schemeClr val="tx1"/>
                </a:solidFill>
              </a:rPr>
              <a:t>giugno 2009, n. 69;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i) articolo 11 del decreto legislativo 27 ottobre 2009, n. 150;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l) articolo 6, comma 1, lettera b), e  comma  2,  lettera  b),  </a:t>
            </a:r>
            <a:r>
              <a:rPr lang="it-IT" sz="4900" dirty="0" smtClean="0">
                <a:solidFill>
                  <a:schemeClr val="tx1"/>
                </a:solidFill>
              </a:rPr>
              <a:t>del  </a:t>
            </a:r>
            <a:r>
              <a:rPr lang="it-IT" sz="4900" dirty="0">
                <a:solidFill>
                  <a:schemeClr val="tx1"/>
                </a:solidFill>
              </a:rPr>
              <a:t>decreto-legge 13 maggio 2011, n. 70, </a:t>
            </a:r>
            <a:r>
              <a:rPr lang="it-IT" sz="4900" dirty="0" smtClean="0">
                <a:solidFill>
                  <a:schemeClr val="tx1"/>
                </a:solidFill>
              </a:rPr>
              <a:t>convertito  ecc.</a:t>
            </a:r>
            <a:endParaRPr lang="it-IT" sz="4900" dirty="0">
              <a:solidFill>
                <a:schemeClr val="tx1"/>
              </a:solidFill>
            </a:endParaRP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o) articolo 20, comma 1, del decreto legislativo 31 maggio 2011, n</a:t>
            </a:r>
            <a:r>
              <a:rPr lang="it-IT" sz="4900" dirty="0" smtClean="0">
                <a:solidFill>
                  <a:schemeClr val="tx1"/>
                </a:solidFill>
              </a:rPr>
              <a:t>.  </a:t>
            </a:r>
            <a:r>
              <a:rPr lang="it-IT" sz="4900" dirty="0">
                <a:solidFill>
                  <a:schemeClr val="tx1"/>
                </a:solidFill>
              </a:rPr>
              <a:t>91;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p) articolo 8 del decreto-legge 6 luglio 2011, n.  98,  convertito</a:t>
            </a:r>
            <a:r>
              <a:rPr lang="it-IT" sz="4900" dirty="0" smtClean="0">
                <a:solidFill>
                  <a:schemeClr val="tx1"/>
                </a:solidFill>
              </a:rPr>
              <a:t>,  </a:t>
            </a:r>
            <a:r>
              <a:rPr lang="it-IT" sz="4900" dirty="0">
                <a:solidFill>
                  <a:schemeClr val="tx1"/>
                </a:solidFill>
              </a:rPr>
              <a:t>con modificazioni, dalla legge 15 luglio 2011, n. 11;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q) articolo 6, comma 6, della legge 11 novembre 2011, n. 180;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r) articolo 9 del decreto legislativo 29 novembre 2011, n. 228;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s) articolo 14, comma 2, del decreto-legge 9 febbraio 2012,  n.  5</a:t>
            </a:r>
            <a:r>
              <a:rPr lang="it-IT" sz="4900" dirty="0" smtClean="0">
                <a:solidFill>
                  <a:schemeClr val="tx1"/>
                </a:solidFill>
              </a:rPr>
              <a:t>,  convertito ecc.; </a:t>
            </a:r>
            <a:endParaRPr lang="it-IT" sz="4900" dirty="0">
              <a:solidFill>
                <a:schemeClr val="tx1"/>
              </a:solidFill>
            </a:endParaRP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t) articolo 18 del decreto-legge 22 giugno 2012, n. 83, </a:t>
            </a:r>
            <a:r>
              <a:rPr lang="it-IT" sz="4900" dirty="0" smtClean="0">
                <a:solidFill>
                  <a:schemeClr val="tx1"/>
                </a:solidFill>
              </a:rPr>
              <a:t>convertito con modificazioni </a:t>
            </a:r>
            <a:r>
              <a:rPr lang="it-IT" sz="4900" dirty="0">
                <a:solidFill>
                  <a:schemeClr val="tx1"/>
                </a:solidFill>
              </a:rPr>
              <a:t>dalla legge 7 agosto 2012, n. 134; </a:t>
            </a:r>
          </a:p>
          <a:p>
            <a:pPr algn="l"/>
            <a:r>
              <a:rPr lang="it-IT" sz="4900" dirty="0">
                <a:solidFill>
                  <a:schemeClr val="tx1"/>
                </a:solidFill>
              </a:rPr>
              <a:t>   u) articolo 5, comma 11-sexies, del decreto-legge 6 luglio 2012, n</a:t>
            </a:r>
            <a:r>
              <a:rPr lang="it-IT" sz="4900" dirty="0" smtClean="0">
                <a:solidFill>
                  <a:schemeClr val="tx1"/>
                </a:solidFill>
              </a:rPr>
              <a:t>.  </a:t>
            </a:r>
            <a:r>
              <a:rPr lang="it-IT" sz="4900" dirty="0">
                <a:solidFill>
                  <a:schemeClr val="tx1"/>
                </a:solidFill>
              </a:rPr>
              <a:t>95, convertito, con modificazioni, dalla legge 7 agosto 2012, n. 135.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641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2400" cy="792088"/>
          </a:xfrm>
        </p:spPr>
        <p:txBody>
          <a:bodyPr/>
          <a:lstStyle/>
          <a:p>
            <a:r>
              <a:rPr lang="it-IT" dirty="0" smtClean="0"/>
              <a:t>Abrogazione: formule inutili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280920" cy="5256584"/>
          </a:xfrm>
        </p:spPr>
        <p:txBody>
          <a:bodyPr>
            <a:normAutofit fontScale="92500" lnSpcReduction="20000"/>
          </a:bodyPr>
          <a:lstStyle/>
          <a:p>
            <a:pPr algn="l" fontAlgn="base"/>
            <a:r>
              <a:rPr lang="it-IT" b="1" dirty="0"/>
              <a:t>LEGGE 3 agosto 2007, n. </a:t>
            </a:r>
            <a:r>
              <a:rPr lang="it-IT" b="1" dirty="0" smtClean="0"/>
              <a:t>124 - </a:t>
            </a:r>
            <a:r>
              <a:rPr lang="it-IT" dirty="0" smtClean="0"/>
              <a:t>Sistema </a:t>
            </a:r>
            <a:r>
              <a:rPr lang="it-IT" dirty="0"/>
              <a:t>di informazione per la sicurezza della Repubblica e nuova disciplina del segreto. </a:t>
            </a:r>
            <a:endParaRPr lang="it-IT" dirty="0" smtClean="0"/>
          </a:p>
          <a:p>
            <a:pPr algn="l" fontAlgn="base"/>
            <a:r>
              <a:rPr lang="it-IT" dirty="0" smtClean="0"/>
              <a:t>Art. 44. (Abrogazioni) </a:t>
            </a:r>
          </a:p>
          <a:p>
            <a:pPr marL="514350" indent="-514350" algn="l">
              <a:buAutoNum type="arabicPeriod"/>
            </a:pPr>
            <a:r>
              <a:rPr lang="it-IT" dirty="0" smtClean="0"/>
              <a:t>La legge 24 ottobre 1977, n. 801, è abrogata, salvo quanto previsto al comma </a:t>
            </a:r>
          </a:p>
          <a:p>
            <a:pPr marL="514350" indent="-514350" algn="l">
              <a:buAutoNum type="arabicPeriod"/>
            </a:pPr>
            <a:r>
              <a:rPr lang="it-IT" dirty="0" smtClean="0"/>
              <a:t>Sono altresì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abrogate tutte le disposizioni interne e regolamentari in contrasto o comunque non compatibili con la presente legge</a:t>
            </a:r>
            <a:r>
              <a:rPr lang="it-IT" dirty="0" smtClean="0"/>
              <a:t>, tranne le norme dei decreti attuativi che interessano il contenzioso del personale in quiescenza dei servizi di informazione per la sicurezza ai fini della tutela giurisdizionale di diritti e interessi.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454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764704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sz="2800" b="1" dirty="0"/>
              <a:t>LEGGE 27 luglio 2000, n. </a:t>
            </a:r>
            <a:r>
              <a:rPr lang="it-IT" sz="2800" b="1" dirty="0" smtClean="0"/>
              <a:t>212 - </a:t>
            </a:r>
            <a:r>
              <a:rPr lang="it-IT" sz="2800" dirty="0" smtClean="0"/>
              <a:t>Disposizioni </a:t>
            </a:r>
            <a:r>
              <a:rPr lang="it-IT" sz="2800" dirty="0"/>
              <a:t>in materia di statuto dei diritti del contribuente</a:t>
            </a:r>
            <a:r>
              <a:rPr lang="it-IT" sz="2800" dirty="0" smtClean="0"/>
              <a:t>.</a:t>
            </a:r>
          </a:p>
          <a:p>
            <a:endParaRPr lang="it-IT" sz="2800" dirty="0"/>
          </a:p>
          <a:p>
            <a:r>
              <a:rPr lang="it-IT" sz="2800" dirty="0" smtClean="0"/>
              <a:t>Art. 1 Principi generali </a:t>
            </a:r>
          </a:p>
          <a:p>
            <a:endParaRPr lang="it-IT" sz="2800" dirty="0" smtClean="0"/>
          </a:p>
          <a:p>
            <a:r>
              <a:rPr lang="it-IT" sz="2800" dirty="0" smtClean="0"/>
              <a:t>1. Le disposizioni della presente legge, in attuazione degli articoli 3, 23, 53 e 97 della Costituzione, costituiscono principi generali dell'ordinamento tributario e </a:t>
            </a:r>
            <a:r>
              <a:rPr 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possono essere derogate o modificate solo espressamente e mai da leggi speciali</a:t>
            </a:r>
            <a:r>
              <a:rPr lang="it-IT" sz="2800" dirty="0" smtClean="0"/>
              <a:t>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02552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692696"/>
            <a:ext cx="73448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ABROGAZIONE TACITA</a:t>
            </a:r>
          </a:p>
          <a:p>
            <a:endParaRPr lang="it-IT" sz="2800" dirty="0" smtClean="0"/>
          </a:p>
          <a:p>
            <a:r>
              <a:rPr lang="it-IT" sz="2800" i="1" dirty="0" err="1" smtClean="0"/>
              <a:t>Trib</a:t>
            </a:r>
            <a:r>
              <a:rPr lang="it-IT" sz="2800" i="1" dirty="0" smtClean="0"/>
              <a:t>. Verona, </a:t>
            </a:r>
            <a:r>
              <a:rPr lang="it-IT" sz="2800" i="1" dirty="0" err="1" smtClean="0"/>
              <a:t>sent</a:t>
            </a:r>
            <a:r>
              <a:rPr lang="it-IT" sz="2800" i="1" dirty="0" smtClean="0"/>
              <a:t>. 709/2013</a:t>
            </a:r>
          </a:p>
          <a:p>
            <a:endParaRPr lang="it-IT" sz="2800" dirty="0"/>
          </a:p>
          <a:p>
            <a:r>
              <a:rPr lang="it-IT" sz="2800" dirty="0"/>
              <a:t>Si noti che questa norma è stata mantenuta nel corso dei plurimi interventi sul codice di rito che si sono susseguiti dal 1950 ad oggi e l'affermazione che si rinviene in alcune pronunce di merito, richiamate anche dalla difesa degli attori, secondo cui essa è stata </a:t>
            </a:r>
            <a:r>
              <a:rPr lang="it-IT" sz="2800" b="1" dirty="0"/>
              <a:t>tacitamente abrogata</a:t>
            </a:r>
            <a:r>
              <a:rPr lang="it-IT" sz="2800" dirty="0"/>
              <a:t> non convince affatto perché presuppone una reiterata disattenzione del legislatore sul punto. </a:t>
            </a:r>
          </a:p>
        </p:txBody>
      </p:sp>
    </p:spTree>
    <p:extLst>
      <p:ext uri="{BB962C8B-B14F-4D97-AF65-F5344CB8AC3E}">
        <p14:creationId xmlns:p14="http://schemas.microsoft.com/office/powerpoint/2010/main" val="245096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1074</Words>
  <Application>Microsoft Office PowerPoint</Application>
  <PresentationFormat>Presentazione su schermo (4:3)</PresentationFormat>
  <Paragraphs>97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di Office</vt:lpstr>
      <vt:lpstr>…nella precedente puntata… Criterio cronologico e criterio gerarchico</vt:lpstr>
      <vt:lpstr>Presentazione standard di PowerPoint</vt:lpstr>
      <vt:lpstr>Referendum</vt:lpstr>
      <vt:lpstr>Chi compie l’abrogazione?</vt:lpstr>
      <vt:lpstr>Presentazione standard di PowerPoint</vt:lpstr>
      <vt:lpstr>Presentazione standard di PowerPoint</vt:lpstr>
      <vt:lpstr>Abrogazione: formule inutili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</dc:creator>
  <cp:lastModifiedBy>roberto bin</cp:lastModifiedBy>
  <cp:revision>13</cp:revision>
  <dcterms:created xsi:type="dcterms:W3CDTF">2013-10-13T13:07:18Z</dcterms:created>
  <dcterms:modified xsi:type="dcterms:W3CDTF">2018-10-15T09:08:38Z</dcterms:modified>
</cp:coreProperties>
</file>